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606" r:id="rId16"/>
    <p:sldId id="599" r:id="rId17"/>
    <p:sldId id="601" r:id="rId18"/>
    <p:sldId id="602" r:id="rId19"/>
    <p:sldId id="603" r:id="rId20"/>
    <p:sldId id="604" r:id="rId21"/>
    <p:sldId id="586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Операционна система" id="{02835174-02D8-4A6B-90AD-236A1D6BF9FB}">
          <p14:sldIdLst>
            <p14:sldId id="587"/>
            <p14:sldId id="588"/>
            <p14:sldId id="589"/>
            <p14:sldId id="590"/>
          </p14:sldIdLst>
        </p14:section>
        <p14:section name="Персонализиране на потребителски интерфейс" id="{207E37C8-9D15-4C2C-B008-3341DA5B9DDA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606"/>
            <p14:sldId id="599"/>
            <p14:sldId id="601"/>
            <p14:sldId id="602"/>
            <p14:sldId id="603"/>
            <p14:sldId id="604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238" autoAdjust="0"/>
  </p:normalViewPr>
  <p:slideViewPr>
    <p:cSldViewPr showGuides="1">
      <p:cViewPr>
        <p:scale>
          <a:sx n="75" d="100"/>
          <a:sy n="75" d="100"/>
        </p:scale>
        <p:origin x="418" y="40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049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092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586499"/>
            <a:ext cx="11083636" cy="1466561"/>
          </a:xfrm>
        </p:spPr>
        <p:txBody>
          <a:bodyPr>
            <a:normAutofit/>
          </a:bodyPr>
          <a:lstStyle/>
          <a:p>
            <a:r>
              <a:rPr lang="bg-BG" dirty="0"/>
              <a:t>Потребителски интерфейс на ОС</a:t>
            </a:r>
          </a:p>
          <a:p>
            <a:r>
              <a:rPr lang="bg-BG" dirty="0"/>
              <a:t>Настройки и персонализиране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279000"/>
            <a:ext cx="11083636" cy="1262499"/>
          </a:xfrm>
        </p:spPr>
        <p:txBody>
          <a:bodyPr>
            <a:normAutofit/>
          </a:bodyPr>
          <a:lstStyle/>
          <a:p>
            <a:r>
              <a:rPr lang="bg-BG" dirty="0"/>
              <a:t>Операционна система </a:t>
            </a:r>
            <a:r>
              <a:rPr lang="en-US" dirty="0"/>
              <a:t>(</a:t>
            </a:r>
            <a:r>
              <a:rPr lang="bg-BG" dirty="0"/>
              <a:t>ОС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7172" name="Picture 4" descr="Windows 11 by Microsoft | Wallpapers | WallpaperHub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t="8721" r="-460" b="2453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Настройки</a:t>
            </a:r>
            <a:r>
              <a:rPr lang="bg-BG" dirty="0"/>
              <a:t> (</a:t>
            </a:r>
            <a:r>
              <a:rPr lang="en-US" b="1" dirty="0"/>
              <a:t>Settings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dirty="0"/>
              <a:t>Позволява персонализиране и настройване на </a:t>
            </a:r>
            <a:r>
              <a:rPr lang="bg-BG" b="1" dirty="0"/>
              <a:t>ПИ</a:t>
            </a:r>
            <a:r>
              <a:rPr lang="bg-BG" dirty="0"/>
              <a:t> на </a:t>
            </a:r>
            <a:r>
              <a:rPr lang="bg-BG" b="1" dirty="0"/>
              <a:t>ОС</a:t>
            </a:r>
            <a:r>
              <a:rPr lang="bg-BG" dirty="0"/>
              <a:t>, </a:t>
            </a:r>
            <a:r>
              <a:rPr lang="bg-BG" b="1" dirty="0"/>
              <a:t>допълнителни устройства</a:t>
            </a:r>
            <a:r>
              <a:rPr lang="bg-BG" dirty="0"/>
              <a:t>, </a:t>
            </a:r>
            <a:r>
              <a:rPr lang="bg-BG" b="1" dirty="0"/>
              <a:t>помощни програми </a:t>
            </a:r>
            <a:r>
              <a:rPr lang="bg-BG" dirty="0"/>
              <a:t>и </a:t>
            </a:r>
            <a:r>
              <a:rPr lang="bg-BG" b="1" dirty="0"/>
              <a:t>др</a:t>
            </a:r>
            <a:r>
              <a:rPr lang="bg-BG" dirty="0"/>
              <a:t>.</a:t>
            </a:r>
            <a:endParaRPr lang="en-US" dirty="0"/>
          </a:p>
          <a:p>
            <a:r>
              <a:rPr lang="bg-BG" dirty="0"/>
              <a:t>В </a:t>
            </a:r>
            <a:r>
              <a:rPr lang="en-US" dirty="0"/>
              <a:t>Windows </a:t>
            </a:r>
            <a:r>
              <a:rPr lang="bg-BG" dirty="0"/>
              <a:t>настройките могат да се отворят от:</a:t>
            </a:r>
          </a:p>
          <a:p>
            <a:pPr lvl="1"/>
            <a:r>
              <a:rPr lang="en-US" b="1" dirty="0"/>
              <a:t>Start</a:t>
            </a:r>
            <a:r>
              <a:rPr lang="en-US" dirty="0"/>
              <a:t> </a:t>
            </a:r>
            <a:r>
              <a:rPr lang="bg-BG" dirty="0"/>
              <a:t>менюто</a:t>
            </a:r>
          </a:p>
          <a:p>
            <a:pPr lvl="1"/>
            <a:r>
              <a:rPr lang="en-US" b="1" dirty="0"/>
              <a:t>Control Panel</a:t>
            </a:r>
            <a:br>
              <a:rPr lang="bg-BG" dirty="0"/>
            </a:br>
            <a:r>
              <a:rPr lang="bg-BG" dirty="0"/>
              <a:t>(контролен панел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Персонализиране на ПИ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5509" r="30321"/>
          <a:stretch/>
        </p:blipFill>
        <p:spPr>
          <a:xfrm>
            <a:off x="5061000" y="3943125"/>
            <a:ext cx="2906792" cy="2574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00" y="4059000"/>
            <a:ext cx="3066595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B109491-C5ED-7C80-085E-8B76EB5F0DA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1000" y="3420713"/>
            <a:ext cx="6065892" cy="768084"/>
          </a:xfrm>
        </p:spPr>
        <p:txBody>
          <a:bodyPr/>
          <a:lstStyle/>
          <a:p>
            <a:r>
              <a:rPr lang="en-US"/>
              <a:t>Taskbar = </a:t>
            </a:r>
            <a:r>
              <a:rPr lang="bg-BG" dirty="0"/>
              <a:t>лента за задачи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5240338" y="1553939"/>
            <a:ext cx="6065837" cy="1754187"/>
          </a:xfrm>
        </p:spPr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pic>
        <p:nvPicPr>
          <p:cNvPr id="1028" name="Picture 4" descr="https://upload.wikimedia.org/wikipedia/en/e/e0/Windows_10_Taskb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6999"/>
            <a:ext cx="12192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00" y="2127549"/>
            <a:ext cx="1540712" cy="153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BAD06-89D4-6224-DFA7-45F1542D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58" y="4638450"/>
            <a:ext cx="55911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72FF00-F79D-A8F9-4FB3-204532C3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25" y="1224000"/>
            <a:ext cx="4828059" cy="54673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31000" y="1449000"/>
            <a:ext cx="4240594" cy="1305000"/>
          </a:xfrm>
          <a:prstGeom prst="wedgeRoundRectCallout">
            <a:avLst>
              <a:gd name="adj1" fmla="val 33687"/>
              <a:gd name="adj2" fmla="val 111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настройките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от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менюто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59D7DC-3142-E8EF-49B7-9A0FBDD11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247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064" y="1235076"/>
            <a:ext cx="9664936" cy="54204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251000" y="3335263"/>
            <a:ext cx="2880000" cy="1220050"/>
          </a:xfrm>
          <a:prstGeom prst="wedgeRoundRectCallout">
            <a:avLst>
              <a:gd name="adj1" fmla="val -49880"/>
              <a:gd name="adj2" fmla="val 892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236000" y="4779000"/>
            <a:ext cx="27900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4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064" y="1235076"/>
            <a:ext cx="9670935" cy="54212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86000" y="3789000"/>
            <a:ext cx="3645000" cy="1755000"/>
          </a:xfrm>
          <a:prstGeom prst="wedgeRoundRectCallout">
            <a:avLst>
              <a:gd name="adj1" fmla="val -94499"/>
              <a:gd name="adj2" fmla="val 680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променим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а, избираме менюто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16F681B7-3E04-FF65-2CA7-7F342C223BF6}"/>
              </a:ext>
            </a:extLst>
          </p:cNvPr>
          <p:cNvSpPr/>
          <p:nvPr/>
        </p:nvSpPr>
        <p:spPr bwMode="auto">
          <a:xfrm>
            <a:off x="1371001" y="2169000"/>
            <a:ext cx="5072030" cy="2070000"/>
          </a:xfrm>
          <a:prstGeom prst="wedgeRoundRectCallout">
            <a:avLst>
              <a:gd name="adj1" fmla="val -17797"/>
              <a:gd name="adj2" fmla="val 420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тук може да персонализираме различни неща на нашия компютър (шрифт, теми, цветове и т.н.)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0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8228-7FCF-494D-FCB5-BCBAB4A14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EA95A-CD36-7059-5D6B-AB6C6F3C4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064" y="1235076"/>
            <a:ext cx="9670935" cy="54212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07B7-EA8E-C19B-4085-F57C11A28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1660B4-10A7-0A26-9587-2B2F31BE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sp>
        <p:nvSpPr>
          <p:cNvPr id="3" name="Rounded Rectangular Callout 6"/>
          <p:cNvSpPr/>
          <p:nvPr/>
        </p:nvSpPr>
        <p:spPr bwMode="auto">
          <a:xfrm>
            <a:off x="1236000" y="4707000"/>
            <a:ext cx="4377970" cy="1800000"/>
          </a:xfrm>
          <a:prstGeom prst="wedgeRoundRectCallout">
            <a:avLst>
              <a:gd name="adj1" fmla="val -16798"/>
              <a:gd name="adj2" fmla="val 430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Имаме различни опции за персонализиране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 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за задачи)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7"/>
          <p:cNvSpPr/>
          <p:nvPr/>
        </p:nvSpPr>
        <p:spPr bwMode="auto">
          <a:xfrm>
            <a:off x="2001000" y="1408500"/>
            <a:ext cx="4275000" cy="1255500"/>
          </a:xfrm>
          <a:prstGeom prst="wedgeRoundRectCallout">
            <a:avLst>
              <a:gd name="adj1" fmla="val 107581"/>
              <a:gd name="adj2" fmla="val 890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променим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локацията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му на екрана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08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02E144-A31B-3A40-E357-D8231EA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64" y="1235076"/>
            <a:ext cx="9670935" cy="54212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</p:spTree>
    <p:extLst>
      <p:ext uri="{BB962C8B-B14F-4D97-AF65-F5344CB8AC3E}">
        <p14:creationId xmlns:p14="http://schemas.microsoft.com/office/powerpoint/2010/main" val="32853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456000" y="1284923"/>
            <a:ext cx="5545597" cy="4868081"/>
          </a:xfrm>
        </p:spPr>
        <p:txBody>
          <a:bodyPr>
            <a:normAutofit/>
          </a:bodyPr>
          <a:lstStyle/>
          <a:p>
            <a:pPr lvl="1"/>
            <a:r>
              <a:rPr lang="en-US" sz="3400" dirty="0"/>
              <a:t>Left</a:t>
            </a:r>
            <a:r>
              <a:rPr lang="bg-BG" sz="3400" dirty="0"/>
              <a:t> (ляво)</a:t>
            </a:r>
            <a:r>
              <a:rPr lang="en-US" sz="3400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284923"/>
            <a:ext cx="5545598" cy="4868081"/>
          </a:xfrm>
        </p:spPr>
        <p:txBody>
          <a:bodyPr/>
          <a:lstStyle/>
          <a:p>
            <a:r>
              <a:rPr lang="en-US" dirty="0"/>
              <a:t>Center </a:t>
            </a:r>
            <a:r>
              <a:rPr lang="bg-BG" dirty="0"/>
              <a:t>(централно)</a:t>
            </a:r>
            <a:r>
              <a:rPr lang="en-US" dirty="0"/>
              <a:t>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Промяна на изгледа на </a:t>
            </a:r>
            <a:r>
              <a:rPr lang="en-US" dirty="0"/>
              <a:t>Taskbar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51690" r="302" b="-1"/>
          <a:stretch/>
        </p:blipFill>
        <p:spPr>
          <a:xfrm>
            <a:off x="330702" y="3136499"/>
            <a:ext cx="4995000" cy="15140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4" r="43968"/>
          <a:stretch/>
        </p:blipFill>
        <p:spPr>
          <a:xfrm>
            <a:off x="6676910" y="3136499"/>
            <a:ext cx="5103775" cy="15140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35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>
          <a:xfrm>
            <a:off x="5106000" y="1415023"/>
            <a:ext cx="6695892" cy="3217953"/>
          </a:xfrm>
        </p:spPr>
        <p:txBody>
          <a:bodyPr/>
          <a:lstStyle/>
          <a:p>
            <a:r>
              <a:rPr lang="bg-BG" dirty="0"/>
              <a:t>Добавяне и премахване на програма от </a:t>
            </a:r>
            <a:r>
              <a:rPr lang="en-US" dirty="0"/>
              <a:t>Taskbar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00" y="2023179"/>
            <a:ext cx="1934722" cy="1798687"/>
          </a:xfrm>
          <a:prstGeom prst="rect">
            <a:avLst/>
          </a:prstGeom>
        </p:spPr>
      </p:pic>
      <p:pic>
        <p:nvPicPr>
          <p:cNvPr id="1026" name="Picture 2" descr="Push pin Basic Miscellany Fla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0" y="1044000"/>
            <a:ext cx="1665000" cy="16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1648" r="3020"/>
          <a:stretch/>
        </p:blipFill>
        <p:spPr>
          <a:xfrm>
            <a:off x="3013500" y="1236261"/>
            <a:ext cx="6165000" cy="55307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програма в </a:t>
            </a:r>
            <a:r>
              <a:rPr lang="en-US" dirty="0"/>
              <a:t>Taskbar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16919" y="3789000"/>
            <a:ext cx="5130000" cy="1935000"/>
          </a:xfrm>
          <a:prstGeom prst="wedgeRoundRectCallout">
            <a:avLst>
              <a:gd name="adj1" fmla="val 19696"/>
              <a:gd name="adj2" fmla="val 882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лентата за търсене 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bar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пишем името на програмата, която искаме да добавим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7896000" y="4329000"/>
            <a:ext cx="3608400" cy="1935000"/>
          </a:xfrm>
          <a:prstGeom prst="wedgeRoundRectCallout">
            <a:avLst>
              <a:gd name="adj1" fmla="val -76327"/>
              <a:gd name="adj2" fmla="val -531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 to taskbar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bg-BG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закачим програма в 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941000" y="2462135"/>
            <a:ext cx="3608400" cy="1530000"/>
          </a:xfrm>
          <a:prstGeom prst="wedgeRoundRectCallout">
            <a:avLst>
              <a:gd name="adj1" fmla="val -78728"/>
              <a:gd name="adj2" fmla="val 467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може и да закачим програмата за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стартовото меню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1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Операционна система</a:t>
            </a:r>
            <a:r>
              <a:rPr lang="bg-BG" dirty="0"/>
              <a:t> (ОС)</a:t>
            </a:r>
          </a:p>
          <a:p>
            <a:r>
              <a:rPr lang="bg-BG" dirty="0"/>
              <a:t>Персонализиране на </a:t>
            </a:r>
            <a:r>
              <a:rPr lang="bg-BG" b="1" dirty="0"/>
              <a:t>потребителски интерфейс</a:t>
            </a:r>
            <a:r>
              <a:rPr lang="bg-BG" dirty="0"/>
              <a:t> на ОС</a:t>
            </a:r>
            <a:endParaRPr lang="bg-BG" b="1" dirty="0"/>
          </a:p>
          <a:p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D4539-5901-3FF4-A2EB-B7016BC0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80" y="1236261"/>
            <a:ext cx="6163720" cy="55307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Премахване на програма от </a:t>
            </a:r>
            <a:r>
              <a:rPr lang="en-US" dirty="0"/>
              <a:t>Taskbar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36000" y="3384000"/>
            <a:ext cx="4725000" cy="1800000"/>
          </a:xfrm>
          <a:prstGeom prst="wedgeRoundRectCallout">
            <a:avLst>
              <a:gd name="adj1" fmla="val 6445"/>
              <a:gd name="adj2" fmla="val 426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същия начин намираме програмата, която искаме да премахнем от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Taskbar-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356000" y="4621500"/>
            <a:ext cx="3442500" cy="1125000"/>
          </a:xfrm>
          <a:prstGeom prst="wedgeRoundRectCallout">
            <a:avLst>
              <a:gd name="adj1" fmla="val -57174"/>
              <a:gd name="adj2" fmla="val -91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Unpin from taskbar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7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Операционна система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– набор от програми за, които управляват </a:t>
            </a:r>
            <a:r>
              <a:rPr lang="bg-BG" sz="3200" b="1" dirty="0">
                <a:solidFill>
                  <a:schemeClr val="bg2"/>
                </a:solidFill>
              </a:rPr>
              <a:t>КС</a:t>
            </a:r>
            <a:endParaRPr lang="en-US" sz="3200" b="1" dirty="0">
              <a:solidFill>
                <a:schemeClr val="bg2"/>
              </a:solidFill>
            </a:endParaRPr>
          </a:p>
          <a:p>
            <a:pPr lvl="1"/>
            <a:r>
              <a:rPr lang="en-US" sz="2800" b="1" dirty="0">
                <a:solidFill>
                  <a:schemeClr val="bg2"/>
                </a:solidFill>
              </a:rPr>
              <a:t>Microsoft Windows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Linux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macOS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iOS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2"/>
                </a:solidFill>
              </a:rPr>
              <a:t>Android</a:t>
            </a:r>
          </a:p>
          <a:p>
            <a:r>
              <a:rPr lang="bg-BG" sz="3200" b="1" dirty="0">
                <a:solidFill>
                  <a:schemeClr val="bg2"/>
                </a:solidFill>
              </a:rPr>
              <a:t>͏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Потребителски интерфейс </a:t>
            </a:r>
            <a:r>
              <a:rPr lang="bg-BG" sz="3200" dirty="0">
                <a:solidFill>
                  <a:schemeClr val="bg2"/>
                </a:solidFill>
              </a:rPr>
              <a:t>– п</a:t>
            </a:r>
            <a:r>
              <a:rPr lang="ru-RU" sz="3200" dirty="0">
                <a:solidFill>
                  <a:schemeClr val="bg2"/>
                </a:solidFill>
              </a:rPr>
              <a:t>рограмните средства, с помощта на които </a:t>
            </a:r>
            <a:r>
              <a:rPr lang="ru-RU" sz="3200" b="1" dirty="0">
                <a:solidFill>
                  <a:schemeClr val="bg2"/>
                </a:solidFill>
              </a:rPr>
              <a:t>потребителят общува </a:t>
            </a:r>
            <a:r>
              <a:rPr lang="ru-RU" sz="3200" dirty="0">
                <a:solidFill>
                  <a:schemeClr val="bg2"/>
                </a:solidFill>
              </a:rPr>
              <a:t>с </a:t>
            </a:r>
            <a:r>
              <a:rPr lang="bg-BG" sz="3200" b="1" dirty="0">
                <a:solidFill>
                  <a:schemeClr val="bg2"/>
                </a:solidFill>
              </a:rPr>
              <a:t>КС</a:t>
            </a:r>
          </a:p>
          <a:p>
            <a:r>
              <a:rPr lang="bg-BG" dirty="0">
                <a:solidFill>
                  <a:schemeClr val="bg2"/>
                </a:solidFill>
              </a:rPr>
              <a:t>Интерфейсът може да бъде:</a:t>
            </a:r>
          </a:p>
          <a:p>
            <a:pPr lvl="1"/>
            <a:r>
              <a:rPr lang="bg-BG" dirty="0">
                <a:solidFill>
                  <a:schemeClr val="bg2"/>
                </a:solidFill>
              </a:rPr>
              <a:t>͏</a:t>
            </a:r>
            <a:r>
              <a:rPr lang="bg-BG" b="1" dirty="0">
                <a:solidFill>
                  <a:schemeClr val="bg2"/>
                </a:solidFill>
              </a:rPr>
              <a:t>Буквено-цифров</a:t>
            </a:r>
            <a:r>
              <a:rPr lang="bg-BG" dirty="0">
                <a:solidFill>
                  <a:schemeClr val="bg2"/>
                </a:solidFill>
              </a:rPr>
              <a:t> </a:t>
            </a:r>
          </a:p>
          <a:p>
            <a:pPr lvl="1"/>
            <a:r>
              <a:rPr lang="bg-BG" b="1" dirty="0">
                <a:solidFill>
                  <a:schemeClr val="bg2"/>
                </a:solidFill>
              </a:rPr>
              <a:t>Графичен</a:t>
            </a:r>
            <a:endParaRPr lang="en-US" sz="3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функции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͏Операционна система (ОС)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1370080"/>
            <a:ext cx="3030415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Операционна система </a:t>
            </a:r>
            <a:r>
              <a:rPr lang="bg-BG" dirty="0"/>
              <a:t>(</a:t>
            </a:r>
            <a:r>
              <a:rPr lang="bg-BG" b="1" dirty="0"/>
              <a:t>ОС</a:t>
            </a:r>
            <a:r>
              <a:rPr lang="bg-BG" dirty="0"/>
              <a:t>) – системни програми за управление на компютърната система</a:t>
            </a:r>
          </a:p>
          <a:p>
            <a:pPr lvl="1"/>
            <a:r>
              <a:rPr lang="bg-BG" dirty="0"/>
              <a:t>Примери:</a:t>
            </a:r>
          </a:p>
          <a:p>
            <a:pPr lvl="2"/>
            <a:r>
              <a:rPr lang="en-US" b="1" dirty="0"/>
              <a:t>Windows</a:t>
            </a:r>
            <a:r>
              <a:rPr lang="en-US" dirty="0"/>
              <a:t> </a:t>
            </a:r>
            <a:r>
              <a:rPr lang="bg-BG" dirty="0"/>
              <a:t>– ОС за лаптопи</a:t>
            </a:r>
          </a:p>
          <a:p>
            <a:pPr lvl="2"/>
            <a:r>
              <a:rPr lang="en-US" b="1" dirty="0"/>
              <a:t>Android</a:t>
            </a:r>
            <a:r>
              <a:rPr lang="en-US" dirty="0"/>
              <a:t> – </a:t>
            </a:r>
            <a:r>
              <a:rPr lang="bg-BG" dirty="0"/>
              <a:t>ОС за телефони</a:t>
            </a:r>
          </a:p>
          <a:p>
            <a:pPr lvl="1"/>
            <a:r>
              <a:rPr lang="bg-BG" dirty="0"/>
              <a:t>ОС действа като </a:t>
            </a:r>
            <a:r>
              <a:rPr lang="bg-BG" b="1" dirty="0"/>
              <a:t>посредник</a:t>
            </a:r>
            <a:br>
              <a:rPr lang="bg-BG" dirty="0"/>
            </a:br>
            <a:r>
              <a:rPr lang="bg-BG" dirty="0"/>
              <a:t>между </a:t>
            </a:r>
            <a:r>
              <a:rPr lang="bg-BG" b="1" dirty="0"/>
              <a:t>хардуера</a:t>
            </a:r>
            <a:r>
              <a:rPr lang="bg-BG" dirty="0"/>
              <a:t> на компютъра</a:t>
            </a:r>
            <a:br>
              <a:rPr lang="bg-BG" dirty="0"/>
            </a:br>
            <a:r>
              <a:rPr lang="bg-BG" dirty="0"/>
              <a:t>и </a:t>
            </a:r>
            <a:r>
              <a:rPr lang="bg-BG" b="1" dirty="0"/>
              <a:t>софтуерните</a:t>
            </a:r>
            <a:r>
              <a:rPr lang="bg-BG" dirty="0"/>
              <a:t> приложения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операционна система?</a:t>
            </a:r>
            <a:endParaRPr lang="en-US" dirty="0"/>
          </a:p>
        </p:txBody>
      </p:sp>
      <p:pic>
        <p:nvPicPr>
          <p:cNvPr id="1026" name="Picture 2" descr="Computer Basics: Understanding Operating System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00" y="2676784"/>
            <a:ext cx="4377273" cy="24622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D1B56-471A-024E-28B0-9843BBBF6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2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Операционната система има няколко </a:t>
            </a:r>
            <a:r>
              <a:rPr lang="bg-BG" b="1" dirty="0"/>
              <a:t>основни функции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Изпълнява </a:t>
            </a:r>
            <a:r>
              <a:rPr lang="bg-BG" b="1" dirty="0"/>
              <a:t>софтуерни приложния</a:t>
            </a:r>
            <a:r>
              <a:rPr lang="bg-BG" dirty="0"/>
              <a:t> (програми) на компютъра</a:t>
            </a:r>
          </a:p>
          <a:p>
            <a:pPr lvl="2"/>
            <a:r>
              <a:rPr lang="bg-BG" dirty="0"/>
              <a:t>Стартира / спира приложения, превключва между тях</a:t>
            </a:r>
          </a:p>
          <a:p>
            <a:pPr lvl="1"/>
            <a:r>
              <a:rPr lang="bg-BG" dirty="0"/>
              <a:t>Контролира </a:t>
            </a:r>
            <a:r>
              <a:rPr lang="bg-BG" b="1" dirty="0"/>
              <a:t>използването </a:t>
            </a:r>
            <a:r>
              <a:rPr lang="bg-BG" dirty="0"/>
              <a:t>на</a:t>
            </a:r>
            <a:r>
              <a:rPr lang="bg-BG" b="1" dirty="0"/>
              <a:t> процесора </a:t>
            </a:r>
            <a:r>
              <a:rPr lang="bg-BG" dirty="0"/>
              <a:t>и </a:t>
            </a:r>
            <a:r>
              <a:rPr lang="bg-BG" b="1" dirty="0"/>
              <a:t>паметта</a:t>
            </a:r>
            <a:r>
              <a:rPr lang="bg-BG" dirty="0"/>
              <a:t> от различните приложения</a:t>
            </a:r>
          </a:p>
          <a:p>
            <a:pPr lvl="1"/>
            <a:r>
              <a:rPr lang="bg-BG" dirty="0"/>
              <a:t>Позволява на </a:t>
            </a:r>
            <a:r>
              <a:rPr lang="bg-BG" b="1" dirty="0"/>
              <a:t>човек</a:t>
            </a:r>
            <a:r>
              <a:rPr lang="bg-BG" dirty="0"/>
              <a:t> да </a:t>
            </a:r>
            <a:r>
              <a:rPr lang="bg-BG" b="1" dirty="0"/>
              <a:t>взаимодейства с компютъра </a:t>
            </a:r>
            <a:r>
              <a:rPr lang="bg-BG" dirty="0"/>
              <a:t>чрез потребителския интерфейс</a:t>
            </a:r>
          </a:p>
          <a:p>
            <a:pPr lvl="1"/>
            <a:r>
              <a:rPr lang="bg-BG" dirty="0"/>
              <a:t>Управлява работата на </a:t>
            </a:r>
            <a:r>
              <a:rPr lang="bg-BG" b="1" dirty="0"/>
              <a:t>периферните устройства </a:t>
            </a:r>
          </a:p>
          <a:p>
            <a:pPr lvl="2"/>
            <a:r>
              <a:rPr lang="bg-BG" dirty="0"/>
              <a:t>Клавиатура, мишка, монитор, скенер, принтер и др.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функции на ОС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Едни от </a:t>
            </a:r>
            <a:r>
              <a:rPr lang="bg-BG" b="1" dirty="0"/>
              <a:t>най-известните ОС</a:t>
            </a:r>
            <a:r>
              <a:rPr lang="bg-BG" dirty="0"/>
              <a:t> са: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Linux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macOS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Android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Най-известните ОС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22598" r="21654" b="23543"/>
          <a:stretch/>
        </p:blipFill>
        <p:spPr>
          <a:xfrm>
            <a:off x="4308046" y="2393210"/>
            <a:ext cx="1712582" cy="1654529"/>
          </a:xfrm>
          <a:prstGeom prst="rect">
            <a:avLst/>
          </a:prstGeom>
        </p:spPr>
      </p:pic>
      <p:pic>
        <p:nvPicPr>
          <p:cNvPr id="2050" name="Picture 2" descr="Linux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17" y="2058250"/>
            <a:ext cx="1314082" cy="15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0/MacOS_logo.svg/2048px-MacOS_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34" y="1719000"/>
            <a:ext cx="1501475" cy="15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4615125"/>
            <a:ext cx="3000675" cy="1389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3924000"/>
            <a:ext cx="1772774" cy="20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Персонализиране на потребителски интерфейс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00" y="1359000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 </a:t>
            </a:r>
            <a:r>
              <a:rPr lang="bg-BG" dirty="0"/>
              <a:t>(</a:t>
            </a:r>
            <a:r>
              <a:rPr lang="bg-BG" b="1" dirty="0"/>
              <a:t>ПИ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Програмни средства, с които </a:t>
            </a:r>
            <a:r>
              <a:rPr lang="bg-BG" b="1" dirty="0"/>
              <a:t>потребителят общува </a:t>
            </a:r>
            <a:r>
              <a:rPr lang="bg-BG" dirty="0"/>
              <a:t>с </a:t>
            </a:r>
            <a:r>
              <a:rPr lang="bg-BG" b="1" dirty="0"/>
              <a:t>компютъра</a:t>
            </a:r>
          </a:p>
          <a:p>
            <a:pPr lvl="1"/>
            <a:r>
              <a:rPr lang="bg-BG" dirty="0"/>
              <a:t>Примери:</a:t>
            </a:r>
          </a:p>
          <a:p>
            <a:pPr lvl="2"/>
            <a:r>
              <a:rPr lang="bg-BG" dirty="0"/>
              <a:t>Бутон за натискане</a:t>
            </a:r>
          </a:p>
          <a:p>
            <a:pPr lvl="2"/>
            <a:r>
              <a:rPr lang="bg-BG" dirty="0"/>
              <a:t>Гласова команда</a:t>
            </a:r>
          </a:p>
          <a:p>
            <a:pPr lvl="2"/>
            <a:r>
              <a:rPr lang="bg-BG" dirty="0"/>
              <a:t>Текстова команда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потребителски интерфейс?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4" y="2647004"/>
            <a:ext cx="7156236" cy="29229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D0F38-FE91-0734-BE58-4BCAEC6C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360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Интерфейсът може да бъде: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Буквено-цифров</a:t>
            </a:r>
            <a:r>
              <a:rPr lang="bg-BG" dirty="0"/>
              <a:t> – писане на </a:t>
            </a:r>
            <a:r>
              <a:rPr lang="bg-BG" b="1" dirty="0"/>
              <a:t>команди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/>
              <a:t> – използване на </a:t>
            </a:r>
            <a:r>
              <a:rPr lang="bg-BG" b="1" dirty="0"/>
              <a:t>видими обекти </a:t>
            </a:r>
            <a:r>
              <a:rPr lang="bg-BG" dirty="0"/>
              <a:t>на екрана с помощта на </a:t>
            </a:r>
            <a:r>
              <a:rPr lang="bg-BG" b="1" dirty="0"/>
              <a:t>клавиатура</a:t>
            </a:r>
            <a:r>
              <a:rPr lang="bg-BG" dirty="0"/>
              <a:t>, </a:t>
            </a:r>
            <a:r>
              <a:rPr lang="bg-BG" b="1" dirty="0"/>
              <a:t>мишка</a:t>
            </a:r>
            <a:r>
              <a:rPr lang="bg-BG" dirty="0"/>
              <a:t> и </a:t>
            </a:r>
            <a:r>
              <a:rPr lang="bg-BG" b="1" dirty="0"/>
              <a:t>др</a:t>
            </a:r>
            <a:r>
              <a:rPr lang="bg-BG" dirty="0"/>
              <a:t>.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Гласов</a:t>
            </a:r>
            <a:r>
              <a:rPr lang="bg-BG" dirty="0"/>
              <a:t> – чрез</a:t>
            </a:r>
            <a:br>
              <a:rPr lang="bg-BG" dirty="0"/>
            </a:br>
            <a:r>
              <a:rPr lang="bg-BG" dirty="0"/>
              <a:t>гласови команди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Потребителски интерфейс</a:t>
            </a:r>
            <a:endParaRPr lang="en-US" dirty="0"/>
          </a:p>
        </p:txBody>
      </p:sp>
      <p:pic>
        <p:nvPicPr>
          <p:cNvPr id="5" name="Picture 6" descr="Модел VT100, появил се през 1978, е най-популярният видео терминал за всички времен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9" t="5899" r="31195" b="42513"/>
          <a:stretch/>
        </p:blipFill>
        <p:spPr bwMode="auto">
          <a:xfrm>
            <a:off x="4452742" y="4149000"/>
            <a:ext cx="2870124" cy="22578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11 SE Overview - Windows Education | Microsoft Lea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16" y="4149000"/>
            <a:ext cx="4015884" cy="22578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4156</TotalTime>
  <Words>749</Words>
  <Application>Microsoft Office PowerPoint</Application>
  <PresentationFormat>Widescreen</PresentationFormat>
  <Paragraphs>124</Paragraphs>
  <Slides>23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Операционна система (ОС)</vt:lpstr>
      <vt:lpstr>Съдържание</vt:lpstr>
      <vt:lpstr>͏Операционна система (ОС)</vt:lpstr>
      <vt:lpstr>Какво е операционна система?</vt:lpstr>
      <vt:lpstr>Основни функции на ОС</vt:lpstr>
      <vt:lpstr>Най-известните ОС</vt:lpstr>
      <vt:lpstr>Персонализиране на потребителски интерфейс</vt:lpstr>
      <vt:lpstr>Какво е потребителски интерфейс?</vt:lpstr>
      <vt:lpstr>Потребителски интерфейс</vt:lpstr>
      <vt:lpstr>Персонализиране на ПИ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Промяна на изгледа на Taskbar</vt:lpstr>
      <vt:lpstr>Добавяне и премахване на програма от Taskbar</vt:lpstr>
      <vt:lpstr>Добавяне на програма в Taskbar</vt:lpstr>
      <vt:lpstr>Премахване на програма от Taskbar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Операционна система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Zaraliev</cp:lastModifiedBy>
  <cp:revision>298</cp:revision>
  <dcterms:created xsi:type="dcterms:W3CDTF">2018-05-23T13:08:44Z</dcterms:created>
  <dcterms:modified xsi:type="dcterms:W3CDTF">2025-01-10T08:51:14Z</dcterms:modified>
  <cp:category/>
</cp:coreProperties>
</file>